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9"/>
  </p:notesMasterIdLst>
  <p:handoutMasterIdLst>
    <p:handoutMasterId r:id="rId50"/>
  </p:handoutMasterIdLst>
  <p:sldIdLst>
    <p:sldId id="266" r:id="rId2"/>
    <p:sldId id="271" r:id="rId3"/>
    <p:sldId id="277" r:id="rId4"/>
    <p:sldId id="322" r:id="rId5"/>
    <p:sldId id="325" r:id="rId6"/>
    <p:sldId id="326" r:id="rId7"/>
    <p:sldId id="327" r:id="rId8"/>
    <p:sldId id="323" r:id="rId9"/>
    <p:sldId id="328" r:id="rId10"/>
    <p:sldId id="329" r:id="rId11"/>
    <p:sldId id="349" r:id="rId12"/>
    <p:sldId id="330" r:id="rId13"/>
    <p:sldId id="331" r:id="rId14"/>
    <p:sldId id="332" r:id="rId15"/>
    <p:sldId id="324" r:id="rId16"/>
    <p:sldId id="333" r:id="rId17"/>
    <p:sldId id="334" r:id="rId18"/>
    <p:sldId id="303" r:id="rId19"/>
    <p:sldId id="307" r:id="rId20"/>
    <p:sldId id="292" r:id="rId21"/>
    <p:sldId id="308" r:id="rId22"/>
    <p:sldId id="309" r:id="rId23"/>
    <p:sldId id="310" r:id="rId24"/>
    <p:sldId id="311" r:id="rId25"/>
    <p:sldId id="312" r:id="rId26"/>
    <p:sldId id="313" r:id="rId27"/>
    <p:sldId id="348" r:id="rId28"/>
    <p:sldId id="293" r:id="rId29"/>
    <p:sldId id="314" r:id="rId30"/>
    <p:sldId id="315" r:id="rId31"/>
    <p:sldId id="321" r:id="rId32"/>
    <p:sldId id="316" r:id="rId33"/>
    <p:sldId id="343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19" r:id="rId43"/>
    <p:sldId id="344" r:id="rId44"/>
    <p:sldId id="345" r:id="rId45"/>
    <p:sldId id="346" r:id="rId46"/>
    <p:sldId id="347" r:id="rId47"/>
    <p:sldId id="289" r:id="rId4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D"/>
    <a:srgbClr val="515151"/>
    <a:srgbClr val="FECB2F"/>
    <a:srgbClr val="A1D9DD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6"/>
    <p:restoredTop sz="89858" autoAdjust="0"/>
  </p:normalViewPr>
  <p:slideViewPr>
    <p:cSldViewPr snapToGrid="0" snapToObjects="1">
      <p:cViewPr varScale="1">
        <p:scale>
          <a:sx n="76" d="100"/>
          <a:sy n="76" d="100"/>
        </p:scale>
        <p:origin x="24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endParaRPr lang="zh-CN" alt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57-45A6-BE5B-C2AC801FC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endParaRPr lang="zh-CN" alt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3A-4E7B-A521-A1A58D6E95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3A-4E7B-A521-A1A58D6E95DA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3A-4E7B-A521-A1A58D6E9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A. 传统导游</c:v>
                </c:pt>
                <c:pt idx="1">
                  <c:v>B. 扫码导游</c:v>
                </c:pt>
                <c:pt idx="2">
                  <c:v>C. 手机拍照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CA9-4DF4-96A8-A73A021571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A9-4DF4-96A8-A73A021571C5}"/>
              </c:ext>
            </c:extLst>
          </c:dPt>
          <c:dLbls>
            <c:dLbl>
              <c:idx val="1"/>
              <c:layout>
                <c:manualLayout>
                  <c:x val="0.12904398763340558"/>
                  <c:y val="-1.4464239445803235E-2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917-40AD-B600-2B46532F89B1}"/>
                </c:ext>
              </c:extLst>
            </c:dLbl>
            <c:dLbl>
              <c:idx val="2"/>
              <c:layout>
                <c:manualLayout>
                  <c:x val="-0.26581537310895309"/>
                  <c:y val="-7.2321197229016171E-2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CA9-4DF4-96A8-A73A021571C5}"/>
                </c:ext>
              </c:extLst>
            </c:dLbl>
            <c:dLbl>
              <c:idx val="3"/>
              <c:layout>
                <c:manualLayout>
                  <c:x val="-1.8917318766410604E-2"/>
                  <c:y val="-1.8080299307254043E-2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CA9-4DF4-96A8-A73A021571C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A. 园子太大，建筑太多，傻傻分不清楚</c:v>
                </c:pt>
                <c:pt idx="1">
                  <c:v>B.路标太少，不明确</c:v>
                </c:pt>
                <c:pt idx="2">
                  <c:v>C.地图定位不准确，或看不懂地图</c:v>
                </c:pt>
                <c:pt idx="3">
                  <c:v>D.没有迷路经历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</c:v>
                </c:pt>
                <c:pt idx="2">
                  <c:v>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</c:v>
                </c:pt>
                <c:pt idx="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19.5</c:v>
                </c:pt>
                <c:pt idx="1">
                  <c:v>80.5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18/06/03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A2F8-30C7-8240-9D78-400F697B6BDF}" type="datetimeFigureOut">
              <a:t>18/06/03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4AAC-E73D-074A-85C9-4A97B4702BD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298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93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075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68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1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546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smtClean="0"/>
              <a:t>34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56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29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38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55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62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93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42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469114" y="2038678"/>
            <a:ext cx="4201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HappyTour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580798" y="3443451"/>
            <a:ext cx="68531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 smtClean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基于图像</a:t>
            </a:r>
            <a:r>
              <a:rPr kumimoji="1" lang="zh-CN" altLang="en-US" sz="4000" b="1" smtClean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识别的智能</a:t>
            </a:r>
            <a:r>
              <a:rPr kumimoji="1" lang="zh-CN" altLang="en-US" sz="4000" b="1" smtClean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导游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kumimoji="1" lang="en-US" altLang="zh-CN" sz="4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张钰晖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周正平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陈经基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000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161891" y="1869402"/>
            <a:ext cx="22878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乐游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8921478" y="1275783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</a:p>
          <a:p>
            <a:endParaRPr kumimoji="1" lang="en-US" altLang="zh-CN" sz="7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“你刚入学时是否有在清华园迷路的经历？如果有，原因是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？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”</a:t>
            </a:r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A. 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园子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太大，建筑太多，傻傻分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清楚</a:t>
            </a:r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路标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太少，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明确</a:t>
            </a:r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地图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定位不准确，或是看不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懂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地图</a:t>
            </a:r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D.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没有迷路经历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65772646"/>
              </p:ext>
            </p:extLst>
          </p:nvPr>
        </p:nvGraphicFramePr>
        <p:xfrm>
          <a:off x="2671201" y="3278822"/>
          <a:ext cx="7027200" cy="32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2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41774" y="2044800"/>
            <a:ext cx="9590892" cy="433461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结论</a:t>
            </a:r>
            <a:endParaRPr kumimoji="1" lang="en-US" altLang="zh-CN" sz="32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导游方式的痛点：麻烦、自主性差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无导游时的痛点：因难以识景而迷路、无法获取讲解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大多数用户十分认可“手机拍摄，智能识别”这一新型交互模式，注重其方便性、直观性、娱乐性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产品定位：方便快捷的识景、讲解、导航、分享一体化服务，带给用户全新的旅游体验</a:t>
            </a:r>
            <a:endParaRPr kumimoji="1" lang="en-US" altLang="zh-CN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 b="0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4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定位讲解的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</a:t>
            </a:r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：“导游讲解”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程序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主要功能：根据用户当前定位，自动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语音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播报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优点：交互简便，用户无需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主动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输入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直观性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、交互性、娱乐性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53" y="1250218"/>
            <a:ext cx="2809613" cy="4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竞品分析：基于语音输入的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</a:t>
            </a:r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Ai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导游”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功能：与用户进行语音问答</a:t>
            </a: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：互动性和娱乐性强</a:t>
            </a: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：语言描述不如图片直观准确</a:t>
            </a: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展望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：后期产品中可以考虑集成语音模块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88" y="1108799"/>
            <a:ext cx="2899076" cy="5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分析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：基于图像识别的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</a:t>
            </a:r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 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三毛游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”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（下载量：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124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</a:t>
            </a: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        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“植物识别”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（下载量：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5204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功能：名画识别、展品识别、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花草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：直观且娱乐性强</a:t>
            </a: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：无法满足用户在室外的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景点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识别、导航需求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7" y="183817"/>
            <a:ext cx="290587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85362"/>
            <a:ext cx="10039476" cy="304023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基本需求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自主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方便、无打扰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平台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：微信小程序，“即用即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走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”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、讲解、导航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核心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建筑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+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文字讲解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+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路径规划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78" name="Picture 10" descr="Image result for å¾®ä¿¡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216" y="2238354"/>
            <a:ext cx="754367" cy="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1" b="21831"/>
          <a:stretch/>
        </p:blipFill>
        <p:spPr>
          <a:xfrm>
            <a:off x="5425426" y="4063208"/>
            <a:ext cx="2264791" cy="2264791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247" r="187" b="43503"/>
          <a:stretch/>
        </p:blipFill>
        <p:spPr>
          <a:xfrm>
            <a:off x="8532000" y="4063599"/>
            <a:ext cx="2264400" cy="22644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5169"/>
          <a:stretch/>
        </p:blipFill>
        <p:spPr>
          <a:xfrm>
            <a:off x="2319244" y="4063599"/>
            <a:ext cx="2264400" cy="2264400"/>
          </a:xfrm>
          <a:prstGeom prst="ellipse">
            <a:avLst/>
          </a:prstGeom>
        </p:spPr>
      </p:pic>
      <p:sp>
        <p:nvSpPr>
          <p:cNvPr id="17" name="文本占位符 1"/>
          <p:cNvSpPr txBox="1">
            <a:spLocks/>
          </p:cNvSpPr>
          <p:nvPr/>
        </p:nvSpPr>
        <p:spPr>
          <a:xfrm>
            <a:off x="2748364" y="5987669"/>
            <a:ext cx="1458447" cy="459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建筑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识别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5831627" y="5955565"/>
            <a:ext cx="1452388" cy="4576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文字讲解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8938200" y="5955565"/>
            <a:ext cx="1452389" cy="457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路径规划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42162"/>
            <a:ext cx="9799476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 </a:t>
            </a: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产品亮点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建筑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识别（主打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）：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方便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性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：自主观景，在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拍照收图的同时获取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讲解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信息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b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直观性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：快速识别，告别频繁的地图搜索，解决无导游时的迷路问题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娱乐性：拍照识别后，可自动生成精美海报，以便分享转发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5" y="1042162"/>
            <a:ext cx="9590892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商业</a:t>
            </a: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模式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开发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赞助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a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为目标景区制作小程序，获得景区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赞助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广告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赞助 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a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小程序内增设景区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推荐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页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分享海报模板上，增设景区介绍（如二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维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码入口） 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3245058" y="1760715"/>
            <a:ext cx="2585323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基于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人工智能的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下一代导游系统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14" name="组 222">
            <a:extLst>
              <a:ext uri="{FF2B5EF4-FFF2-40B4-BE49-F238E27FC236}">
                <a16:creationId xmlns:a16="http://schemas.microsoft.com/office/drawing/2014/main" id="{49DDCB3C-096B-644A-9594-024F31FB937F}"/>
              </a:ext>
            </a:extLst>
          </p:cNvPr>
          <p:cNvGrpSpPr/>
          <p:nvPr/>
        </p:nvGrpSpPr>
        <p:grpSpPr>
          <a:xfrm>
            <a:off x="6557892" y="2647069"/>
            <a:ext cx="631825" cy="711200"/>
            <a:chOff x="9353551" y="5384800"/>
            <a:chExt cx="631825" cy="711200"/>
          </a:xfrm>
          <a:blipFill>
            <a:blip r:embed="rId3"/>
            <a:stretch>
              <a:fillRect/>
            </a:stretch>
          </a:blipFill>
        </p:grpSpPr>
        <p:sp>
          <p:nvSpPr>
            <p:cNvPr id="15" name="Freeform 786">
              <a:extLst>
                <a:ext uri="{FF2B5EF4-FFF2-40B4-BE49-F238E27FC236}">
                  <a16:creationId xmlns:a16="http://schemas.microsoft.com/office/drawing/2014/main" id="{5BFCF2FB-D38D-0F43-BB97-D8CCD55CE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2">
              <a:extLst>
                <a:ext uri="{FF2B5EF4-FFF2-40B4-BE49-F238E27FC236}">
                  <a16:creationId xmlns:a16="http://schemas.microsoft.com/office/drawing/2014/main" id="{8208F91D-1771-6D45-9623-B991D520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9">
              <a:extLst>
                <a:ext uri="{FF2B5EF4-FFF2-40B4-BE49-F238E27FC236}">
                  <a16:creationId xmlns:a16="http://schemas.microsoft.com/office/drawing/2014/main" id="{EC9542DE-5E33-BC49-B962-014F95C1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02">
              <a:extLst>
                <a:ext uri="{FF2B5EF4-FFF2-40B4-BE49-F238E27FC236}">
                  <a16:creationId xmlns:a16="http://schemas.microsoft.com/office/drawing/2014/main" id="{04C26B68-C72C-BB44-B3EA-1FBEFEC3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4">
              <a:extLst>
                <a:ext uri="{FF2B5EF4-FFF2-40B4-BE49-F238E27FC236}">
                  <a16:creationId xmlns:a16="http://schemas.microsoft.com/office/drawing/2014/main" id="{4D238051-47B4-5F4C-A26D-2041A80B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2">
              <a:extLst>
                <a:ext uri="{FF2B5EF4-FFF2-40B4-BE49-F238E27FC236}">
                  <a16:creationId xmlns:a16="http://schemas.microsoft.com/office/drawing/2014/main" id="{6046DD70-D79D-DA40-9E49-45858D1E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6">
              <a:extLst>
                <a:ext uri="{FF2B5EF4-FFF2-40B4-BE49-F238E27FC236}">
                  <a16:creationId xmlns:a16="http://schemas.microsoft.com/office/drawing/2014/main" id="{1F6DE5A1-E857-B247-B1D8-412EDB25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 313">
            <a:extLst>
              <a:ext uri="{FF2B5EF4-FFF2-40B4-BE49-F238E27FC236}">
                <a16:creationId xmlns:a16="http://schemas.microsoft.com/office/drawing/2014/main" id="{D4558A45-B474-8841-8B63-9BD2AFB8CE08}"/>
              </a:ext>
            </a:extLst>
          </p:cNvPr>
          <p:cNvGrpSpPr/>
          <p:nvPr/>
        </p:nvGrpSpPr>
        <p:grpSpPr>
          <a:xfrm>
            <a:off x="6519792" y="1564396"/>
            <a:ext cx="760413" cy="706437"/>
            <a:chOff x="9409113" y="3430588"/>
            <a:chExt cx="760413" cy="706437"/>
          </a:xfrm>
          <a:blipFill>
            <a:blip r:embed="rId3"/>
            <a:stretch>
              <a:fillRect/>
            </a:stretch>
          </a:blipFill>
        </p:grpSpPr>
        <p:sp>
          <p:nvSpPr>
            <p:cNvPr id="23" name="Freeform 631">
              <a:extLst>
                <a:ext uri="{FF2B5EF4-FFF2-40B4-BE49-F238E27FC236}">
                  <a16:creationId xmlns:a16="http://schemas.microsoft.com/office/drawing/2014/main" id="{0B41B40B-72A3-4145-92D2-B5B8A3A72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9">
              <a:extLst>
                <a:ext uri="{FF2B5EF4-FFF2-40B4-BE49-F238E27FC236}">
                  <a16:creationId xmlns:a16="http://schemas.microsoft.com/office/drawing/2014/main" id="{4FA2DE30-3729-8343-8298-2ACB76D6C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0">
              <a:extLst>
                <a:ext uri="{FF2B5EF4-FFF2-40B4-BE49-F238E27FC236}">
                  <a16:creationId xmlns:a16="http://schemas.microsoft.com/office/drawing/2014/main" id="{2C33BC4B-ECEE-D449-9751-594C5CCB9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2">
              <a:extLst>
                <a:ext uri="{FF2B5EF4-FFF2-40B4-BE49-F238E27FC236}">
                  <a16:creationId xmlns:a16="http://schemas.microsoft.com/office/drawing/2014/main" id="{42AFF7C4-88C3-3441-B868-7E677BF7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43">
              <a:extLst>
                <a:ext uri="{FF2B5EF4-FFF2-40B4-BE49-F238E27FC236}">
                  <a16:creationId xmlns:a16="http://schemas.microsoft.com/office/drawing/2014/main" id="{28EB5AD9-01D3-284B-8976-3C7D3DE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7">
              <a:extLst>
                <a:ext uri="{FF2B5EF4-FFF2-40B4-BE49-F238E27FC236}">
                  <a16:creationId xmlns:a16="http://schemas.microsoft.com/office/drawing/2014/main" id="{C6A3E24F-078B-0B48-981D-2A99B6A4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8">
              <a:extLst>
                <a:ext uri="{FF2B5EF4-FFF2-40B4-BE49-F238E27FC236}">
                  <a16:creationId xmlns:a16="http://schemas.microsoft.com/office/drawing/2014/main" id="{4EA31B0F-289D-904C-96DC-0421B29A4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0">
              <a:extLst>
                <a:ext uri="{FF2B5EF4-FFF2-40B4-BE49-F238E27FC236}">
                  <a16:creationId xmlns:a16="http://schemas.microsoft.com/office/drawing/2014/main" id="{5BA2A50A-2C84-A544-A5A0-36256E9F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8">
              <a:extLst>
                <a:ext uri="{FF2B5EF4-FFF2-40B4-BE49-F238E27FC236}">
                  <a16:creationId xmlns:a16="http://schemas.microsoft.com/office/drawing/2014/main" id="{8B538721-8BCF-4D40-8B43-64D8B77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69">
              <a:extLst>
                <a:ext uri="{FF2B5EF4-FFF2-40B4-BE49-F238E27FC236}">
                  <a16:creationId xmlns:a16="http://schemas.microsoft.com/office/drawing/2014/main" id="{957E6112-6414-0A4C-A574-59BBE8CF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73">
              <a:extLst>
                <a:ext uri="{FF2B5EF4-FFF2-40B4-BE49-F238E27FC236}">
                  <a16:creationId xmlns:a16="http://schemas.microsoft.com/office/drawing/2014/main" id="{2827A639-EC57-DA4D-940D-F3E7B89E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4">
              <a:extLst>
                <a:ext uri="{FF2B5EF4-FFF2-40B4-BE49-F238E27FC236}">
                  <a16:creationId xmlns:a16="http://schemas.microsoft.com/office/drawing/2014/main" id="{D604A1E4-D04D-1D44-B8DD-0B3B32A4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64">
              <a:extLst>
                <a:ext uri="{FF2B5EF4-FFF2-40B4-BE49-F238E27FC236}">
                  <a16:creationId xmlns:a16="http://schemas.microsoft.com/office/drawing/2014/main" id="{BCC41E28-6E30-1944-B969-3E746B19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33">
              <a:extLst>
                <a:ext uri="{FF2B5EF4-FFF2-40B4-BE49-F238E27FC236}">
                  <a16:creationId xmlns:a16="http://schemas.microsoft.com/office/drawing/2014/main" id="{C4CC6A97-3ABF-C244-9151-B6417218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3800D40D-C921-CB46-8684-CAC725937513}"/>
              </a:ext>
            </a:extLst>
          </p:cNvPr>
          <p:cNvSpPr txBox="1">
            <a:spLocks/>
          </p:cNvSpPr>
          <p:nvPr/>
        </p:nvSpPr>
        <p:spPr>
          <a:xfrm>
            <a:off x="7799581" y="159045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281F9DAA-DF97-3D4E-B521-D07CF9D85134}"/>
              </a:ext>
            </a:extLst>
          </p:cNvPr>
          <p:cNvSpPr txBox="1">
            <a:spLocks/>
          </p:cNvSpPr>
          <p:nvPr/>
        </p:nvSpPr>
        <p:spPr>
          <a:xfrm>
            <a:off x="7797972" y="2747876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解说</a:t>
            </a:r>
          </a:p>
        </p:txBody>
      </p:sp>
      <p:grpSp>
        <p:nvGrpSpPr>
          <p:cNvPr id="39" name="组 95">
            <a:extLst>
              <a:ext uri="{FF2B5EF4-FFF2-40B4-BE49-F238E27FC236}">
                <a16:creationId xmlns:a16="http://schemas.microsoft.com/office/drawing/2014/main" id="{9410CFB7-17A7-1143-9DFB-76ED4C16B804}"/>
              </a:ext>
            </a:extLst>
          </p:cNvPr>
          <p:cNvGrpSpPr/>
          <p:nvPr/>
        </p:nvGrpSpPr>
        <p:grpSpPr>
          <a:xfrm>
            <a:off x="6519792" y="3905300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40" name="Freeform 787">
              <a:extLst>
                <a:ext uri="{FF2B5EF4-FFF2-40B4-BE49-F238E27FC236}">
                  <a16:creationId xmlns:a16="http://schemas.microsoft.com/office/drawing/2014/main" id="{FAC2C2D5-A211-604E-99F8-ECEB28BE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88">
              <a:extLst>
                <a:ext uri="{FF2B5EF4-FFF2-40B4-BE49-F238E27FC236}">
                  <a16:creationId xmlns:a16="http://schemas.microsoft.com/office/drawing/2014/main" id="{06F0F6BA-5A55-3947-9951-7BEE66792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89">
              <a:extLst>
                <a:ext uri="{FF2B5EF4-FFF2-40B4-BE49-F238E27FC236}">
                  <a16:creationId xmlns:a16="http://schemas.microsoft.com/office/drawing/2014/main" id="{D5436B6B-4206-514E-85E1-B2C1179F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90">
              <a:extLst>
                <a:ext uri="{FF2B5EF4-FFF2-40B4-BE49-F238E27FC236}">
                  <a16:creationId xmlns:a16="http://schemas.microsoft.com/office/drawing/2014/main" id="{868B552F-3C87-764B-8F8C-E5917D9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1">
              <a:extLst>
                <a:ext uri="{FF2B5EF4-FFF2-40B4-BE49-F238E27FC236}">
                  <a16:creationId xmlns:a16="http://schemas.microsoft.com/office/drawing/2014/main" id="{91D2043D-0943-6E4C-93DB-C4FCB773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3">
              <a:extLst>
                <a:ext uri="{FF2B5EF4-FFF2-40B4-BE49-F238E27FC236}">
                  <a16:creationId xmlns:a16="http://schemas.microsoft.com/office/drawing/2014/main" id="{60039913-8775-034E-8BAD-A29CBFEE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7">
              <a:extLst>
                <a:ext uri="{FF2B5EF4-FFF2-40B4-BE49-F238E27FC236}">
                  <a16:creationId xmlns:a16="http://schemas.microsoft.com/office/drawing/2014/main" id="{A25B424C-22AD-AE48-8490-D435010A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0">
              <a:extLst>
                <a:ext uri="{FF2B5EF4-FFF2-40B4-BE49-F238E27FC236}">
                  <a16:creationId xmlns:a16="http://schemas.microsoft.com/office/drawing/2014/main" id="{5AFE19D1-1EAD-1B49-9247-31613DE4E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1">
              <a:extLst>
                <a:ext uri="{FF2B5EF4-FFF2-40B4-BE49-F238E27FC236}">
                  <a16:creationId xmlns:a16="http://schemas.microsoft.com/office/drawing/2014/main" id="{51944FDF-4F2C-8046-90E3-EF6BAE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251">
            <a:extLst>
              <a:ext uri="{FF2B5EF4-FFF2-40B4-BE49-F238E27FC236}">
                <a16:creationId xmlns:a16="http://schemas.microsoft.com/office/drawing/2014/main" id="{5CE73FA8-B4CA-5244-A79C-38E33ECB596F}"/>
              </a:ext>
            </a:extLst>
          </p:cNvPr>
          <p:cNvGrpSpPr/>
          <p:nvPr/>
        </p:nvGrpSpPr>
        <p:grpSpPr>
          <a:xfrm>
            <a:off x="6669016" y="5018135"/>
            <a:ext cx="284163" cy="647700"/>
            <a:chOff x="9937751" y="4302125"/>
            <a:chExt cx="284163" cy="64770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683">
              <a:extLst>
                <a:ext uri="{FF2B5EF4-FFF2-40B4-BE49-F238E27FC236}">
                  <a16:creationId xmlns:a16="http://schemas.microsoft.com/office/drawing/2014/main" id="{60F7E5E2-F7B3-E946-BDCA-583D26C87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0">
              <a:extLst>
                <a:ext uri="{FF2B5EF4-FFF2-40B4-BE49-F238E27FC236}">
                  <a16:creationId xmlns:a16="http://schemas.microsoft.com/office/drawing/2014/main" id="{E7B8D87B-4394-A943-89B3-0DAEA576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5">
              <a:extLst>
                <a:ext uri="{FF2B5EF4-FFF2-40B4-BE49-F238E27FC236}">
                  <a16:creationId xmlns:a16="http://schemas.microsoft.com/office/drawing/2014/main" id="{E8451043-4B59-8043-B369-A8912CDB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1">
              <a:extLst>
                <a:ext uri="{FF2B5EF4-FFF2-40B4-BE49-F238E27FC236}">
                  <a16:creationId xmlns:a16="http://schemas.microsoft.com/office/drawing/2014/main" id="{1967AA72-C36B-5F4E-B66F-B2DACF10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14">
              <a:extLst>
                <a:ext uri="{FF2B5EF4-FFF2-40B4-BE49-F238E27FC236}">
                  <a16:creationId xmlns:a16="http://schemas.microsoft.com/office/drawing/2014/main" id="{3BC3FD7E-5CC3-564E-AF54-FFC7651D6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占位符 1">
            <a:extLst>
              <a:ext uri="{FF2B5EF4-FFF2-40B4-BE49-F238E27FC236}">
                <a16:creationId xmlns:a16="http://schemas.microsoft.com/office/drawing/2014/main" id="{D01633D9-B232-AE40-BC15-192E2E08B3A3}"/>
              </a:ext>
            </a:extLst>
          </p:cNvPr>
          <p:cNvSpPr txBox="1">
            <a:spLocks/>
          </p:cNvSpPr>
          <p:nvPr/>
        </p:nvSpPr>
        <p:spPr>
          <a:xfrm>
            <a:off x="7781884" y="394340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8114B8F1-EA66-9448-8DCF-749C8A2CA939}"/>
              </a:ext>
            </a:extLst>
          </p:cNvPr>
          <p:cNvSpPr txBox="1">
            <a:spLocks/>
          </p:cNvSpPr>
          <p:nvPr/>
        </p:nvSpPr>
        <p:spPr>
          <a:xfrm>
            <a:off x="7762762" y="505815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9998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5640D-8E7E-E34E-A60D-A955F9F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47" y="1667933"/>
            <a:ext cx="2590085" cy="459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AD4A5-DA5C-124F-8FF8-3F962841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" y="1667933"/>
            <a:ext cx="2590085" cy="4597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5E10C6-FC78-FF45-9A9E-5D9C0A00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14" y="1667933"/>
            <a:ext cx="2590085" cy="4597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80229D4-EBB7-CE42-9728-A85AC4CE4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14" y="1667933"/>
            <a:ext cx="2590085" cy="459740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7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概念图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9595" y="99310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2987" y="1336238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49595" y="2507431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82987" y="2850561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49595" y="4021754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82987" y="4364884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</p:spTree>
    <p:extLst>
      <p:ext uri="{BB962C8B-B14F-4D97-AF65-F5344CB8AC3E}">
        <p14:creationId xmlns:p14="http://schemas.microsoft.com/office/powerpoint/2010/main" val="1696534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5104049" y="179365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A2391D-2885-8440-B1A1-5F16CB29855B}"/>
              </a:ext>
            </a:extLst>
          </p:cNvPr>
          <p:cNvSpPr txBox="1">
            <a:spLocks/>
          </p:cNvSpPr>
          <p:nvPr/>
        </p:nvSpPr>
        <p:spPr>
          <a:xfrm>
            <a:off x="5102440" y="267093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5EF3E2D-17FE-554B-A4A4-3C273189A09F}"/>
              </a:ext>
            </a:extLst>
          </p:cNvPr>
          <p:cNvSpPr txBox="1">
            <a:spLocks/>
          </p:cNvSpPr>
          <p:nvPr/>
        </p:nvSpPr>
        <p:spPr>
          <a:xfrm>
            <a:off x="5102440" y="35708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4ADB75E-8C24-1D4F-B3AB-1F78CEEE556B}"/>
              </a:ext>
            </a:extLst>
          </p:cNvPr>
          <p:cNvSpPr txBox="1">
            <a:spLocks/>
          </p:cNvSpPr>
          <p:nvPr/>
        </p:nvSpPr>
        <p:spPr>
          <a:xfrm>
            <a:off x="5102440" y="4425493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60" y="1740935"/>
            <a:ext cx="6350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EAE3A-6BE6-5F4C-A31C-F50321CD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52" y="5227391"/>
            <a:ext cx="635000" cy="63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055459-D05E-BB4B-B630-58598F64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152" y="4372778"/>
            <a:ext cx="6350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827420-0C5D-9642-88F8-E6FD0A1D7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860" y="2618216"/>
            <a:ext cx="635000" cy="6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015724-5A59-0C48-9427-B5CFA3F8A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152" y="3495497"/>
            <a:ext cx="635000" cy="635000"/>
          </a:xfrm>
          <a:prstGeom prst="rect">
            <a:avLst/>
          </a:prstGeom>
        </p:spPr>
      </p:pic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8D8426DE-8F96-264C-BDD8-7E88F1773D5D}"/>
              </a:ext>
            </a:extLst>
          </p:cNvPr>
          <p:cNvSpPr txBox="1">
            <a:spLocks/>
          </p:cNvSpPr>
          <p:nvPr/>
        </p:nvSpPr>
        <p:spPr>
          <a:xfrm>
            <a:off x="5102440" y="5280107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6184946" y="185089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传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图片，搜索导航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1165EF-BA09-F64D-9CA0-8453B271B786}"/>
              </a:ext>
            </a:extLst>
          </p:cNvPr>
          <p:cNvSpPr txBox="1"/>
          <p:nvPr/>
        </p:nvSpPr>
        <p:spPr>
          <a:xfrm>
            <a:off x="6184946" y="267093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42574-93DD-1744-902B-131BF26BFEFA}"/>
              </a:ext>
            </a:extLst>
          </p:cNvPr>
          <p:cNvSpPr txBox="1"/>
          <p:nvPr/>
        </p:nvSpPr>
        <p:spPr>
          <a:xfrm>
            <a:off x="6192436" y="3603115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64EA2-653E-5948-8F38-A4DC7B904C1D}"/>
              </a:ext>
            </a:extLst>
          </p:cNvPr>
          <p:cNvSpPr txBox="1"/>
          <p:nvPr/>
        </p:nvSpPr>
        <p:spPr>
          <a:xfrm>
            <a:off x="6192436" y="4459444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04B519-FF24-A84E-97EE-1FC9C68F6422}"/>
              </a:ext>
            </a:extLst>
          </p:cNvPr>
          <p:cNvSpPr txBox="1"/>
          <p:nvPr/>
        </p:nvSpPr>
        <p:spPr>
          <a:xfrm>
            <a:off x="6192436" y="5277418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D863DC-EAE6-0C4D-A491-E43036B0B3D7}"/>
              </a:ext>
            </a:extLst>
          </p:cNvPr>
          <p:cNvSpPr/>
          <p:nvPr/>
        </p:nvSpPr>
        <p:spPr>
          <a:xfrm>
            <a:off x="2905979" y="1793651"/>
            <a:ext cx="984885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五大模块</a:t>
            </a:r>
            <a:endParaRPr lang="en-US" altLang="zh-CN" sz="4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1294050" y="1505784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1" y="1453068"/>
            <a:ext cx="635000" cy="635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2374947" y="1563032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566247"/>
            <a:ext cx="6340197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搜索框允许用户搜索目的地</a:t>
            </a:r>
            <a:endParaRPr kumimoji="1" lang="en-US" altLang="zh-CN" sz="24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地图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当前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位置及步行路线规划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相机按钮允许用户拍摄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传建筑图片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发送请求给后台，识别完成后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跳转至风景页面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9374" y="2566245"/>
            <a:ext cx="2693366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显示用户拍摄图片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显示图片识别结果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显示图片摘要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显示图片简介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CA4E986-4D2A-264B-80AF-28534BD69D64}"/>
              </a:ext>
            </a:extLst>
          </p:cNvPr>
          <p:cNvSpPr txBox="1">
            <a:spLocks/>
          </p:cNvSpPr>
          <p:nvPr/>
        </p:nvSpPr>
        <p:spPr>
          <a:xfrm>
            <a:off x="1309374" y="15290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D151D-7F6D-8841-A297-FA8197FD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4" y="1476364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4D1B41-4E63-E349-8BB4-F428F0B6330F}"/>
              </a:ext>
            </a:extLst>
          </p:cNvPr>
          <p:cNvSpPr txBox="1"/>
          <p:nvPr/>
        </p:nvSpPr>
        <p:spPr>
          <a:xfrm>
            <a:off x="2391880" y="152907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608145"/>
            <a:ext cx="591379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</a:t>
            </a:r>
            <a:r>
              <a:rPr kumimoji="1"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模板处理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后的图片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下载按钮将图片存储至本机相册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刷新按钮随机选择另一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</a:t>
            </a:r>
            <a:r>
              <a:rPr kumimoji="1"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模板（</a:t>
            </a:r>
            <a:r>
              <a:rPr kumimoji="1" lang="en-US" altLang="zh-CN" sz="24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套可选）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F37EB1-840C-F143-A1A0-30989FF08EB7}"/>
              </a:ext>
            </a:extLst>
          </p:cNvPr>
          <p:cNvSpPr txBox="1">
            <a:spLocks/>
          </p:cNvSpPr>
          <p:nvPr/>
        </p:nvSpPr>
        <p:spPr>
          <a:xfrm>
            <a:off x="1309374" y="1551745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AED40-2DFB-CE4F-9384-CBE5B47A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" y="1476363"/>
            <a:ext cx="635000" cy="63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CF26B3-94C5-6C4B-8F2D-940C61BF3AE7}"/>
              </a:ext>
            </a:extLst>
          </p:cNvPr>
          <p:cNvSpPr txBox="1"/>
          <p:nvPr/>
        </p:nvSpPr>
        <p:spPr>
          <a:xfrm>
            <a:off x="2399370" y="158398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5506" y="2599860"/>
            <a:ext cx="603242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拉列表，随机显示其他用户上传的图片</a:t>
            </a:r>
            <a:endParaRPr kumimoji="1" lang="en-US" altLang="zh-CN" sz="24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（开发中：暂时使用固定的图片进行展示）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C2F7319-6214-7B40-8943-C6CDF58CBC7C}"/>
              </a:ext>
            </a:extLst>
          </p:cNvPr>
          <p:cNvSpPr txBox="1">
            <a:spLocks/>
          </p:cNvSpPr>
          <p:nvPr/>
        </p:nvSpPr>
        <p:spPr>
          <a:xfrm>
            <a:off x="1305506" y="146336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D045B-AC9A-F94B-8C35-2C9B72B9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8" y="1410647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381A38-9C53-4D4A-976C-0CFEBAE5D526}"/>
              </a:ext>
            </a:extLst>
          </p:cNvPr>
          <p:cNvSpPr txBox="1"/>
          <p:nvPr/>
        </p:nvSpPr>
        <p:spPr>
          <a:xfrm>
            <a:off x="2395502" y="1497313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5558" y="2395481"/>
            <a:ext cx="264687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显示用户信息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显示当前景区介绍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0D8CD-55EA-0949-8DAE-5DD009FB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" y="1427622"/>
            <a:ext cx="635000" cy="635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146A0-B919-E540-B0EF-99D1BEB8F6A2}"/>
              </a:ext>
            </a:extLst>
          </p:cNvPr>
          <p:cNvSpPr txBox="1"/>
          <p:nvPr/>
        </p:nvSpPr>
        <p:spPr>
          <a:xfrm>
            <a:off x="2433236" y="147764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1238" y="2594950"/>
            <a:ext cx="603242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当用户上传的图片不存在任何可识别建筑时</a:t>
            </a:r>
            <a:endParaRPr kumimoji="1" lang="en-US" altLang="zh-CN" sz="24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风景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页面提示用户重新拍摄</a:t>
            </a:r>
            <a:endParaRPr kumimoji="1" lang="en-US" altLang="zh-CN" sz="24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分享页面生成的海报提示未找到建筑物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23647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特殊情况处理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0"/>
            <a:ext cx="477847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2" y="0"/>
            <a:ext cx="47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4224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</p:spTree>
    <p:extLst>
      <p:ext uri="{BB962C8B-B14F-4D97-AF65-F5344CB8AC3E}">
        <p14:creationId xmlns:p14="http://schemas.microsoft.com/office/powerpoint/2010/main" val="3822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744719" y="1867504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6DEDF-10B5-0B4C-82DA-E4125ADEDCEF}"/>
              </a:ext>
            </a:extLst>
          </p:cNvPr>
          <p:cNvSpPr txBox="1"/>
          <p:nvPr/>
        </p:nvSpPr>
        <p:spPr>
          <a:xfrm>
            <a:off x="783651" y="2801059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微信小程序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34E1-3AD7-8547-9984-CD68C7376BE6}"/>
              </a:ext>
            </a:extLst>
          </p:cNvPr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EA7D-D52B-6C46-9CB2-087573FEA6A5}"/>
              </a:ext>
            </a:extLst>
          </p:cNvPr>
          <p:cNvSpPr/>
          <p:nvPr/>
        </p:nvSpPr>
        <p:spPr>
          <a:xfrm>
            <a:off x="3453702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EC44A634-E4FC-394C-97FC-9359571E80CF}"/>
              </a:ext>
            </a:extLst>
          </p:cNvPr>
          <p:cNvSpPr txBox="1"/>
          <p:nvPr/>
        </p:nvSpPr>
        <p:spPr>
          <a:xfrm>
            <a:off x="3507079" y="2801059"/>
            <a:ext cx="2495602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Flask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Keras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+Tensorflow</a:t>
            </a:r>
            <a:endParaRPr lang="zh-CN" altLang="en-U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2F151A-F425-694D-80E7-D67DF7A0B295}"/>
              </a:ext>
            </a:extLst>
          </p:cNvPr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4B6F-224B-C148-8271-02339965B36F}"/>
              </a:ext>
            </a:extLst>
          </p:cNvPr>
          <p:cNvSpPr/>
          <p:nvPr/>
        </p:nvSpPr>
        <p:spPr>
          <a:xfrm>
            <a:off x="6230507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CE02BD5-ADE4-CC4E-BE17-6C36A8DA165C}"/>
              </a:ext>
            </a:extLst>
          </p:cNvPr>
          <p:cNvSpPr txBox="1"/>
          <p:nvPr/>
        </p:nvSpPr>
        <p:spPr>
          <a:xfrm>
            <a:off x="6230507" y="2666762"/>
            <a:ext cx="2495602" cy="165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M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LP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CNN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VGG-Net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K-Fold</a:t>
            </a:r>
            <a:r>
              <a:rPr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Validation</a:t>
            </a:r>
            <a:endParaRPr lang="en-US" altLang="zh-Han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A85859-B88A-C44C-BD7B-782DFFE2A9B9}"/>
              </a:ext>
            </a:extLst>
          </p:cNvPr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0F9E6-0DE1-AA4A-8D1F-32591A677725}"/>
              </a:ext>
            </a:extLst>
          </p:cNvPr>
          <p:cNvSpPr/>
          <p:nvPr/>
        </p:nvSpPr>
        <p:spPr>
          <a:xfrm>
            <a:off x="8953935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6804C434-D934-594C-A8A9-A310C0096DC9}"/>
              </a:ext>
            </a:extLst>
          </p:cNvPr>
          <p:cNvSpPr txBox="1"/>
          <p:nvPr/>
        </p:nvSpPr>
        <p:spPr>
          <a:xfrm>
            <a:off x="8992867" y="2666762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15582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BFA8-D5F7-964F-AD04-29AD4FF9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25" y="1420556"/>
            <a:ext cx="7448675" cy="4521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88024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采用微信开发者工具开发，使用微信小程序框架</a:t>
            </a:r>
          </a:p>
        </p:txBody>
      </p:sp>
    </p:spTree>
    <p:extLst>
      <p:ext uri="{BB962C8B-B14F-4D97-AF65-F5344CB8AC3E}">
        <p14:creationId xmlns:p14="http://schemas.microsoft.com/office/powerpoint/2010/main" val="2406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90" y="2270374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48558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整体页面设计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90" y="314364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WXSS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51203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Han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定义元素显示方式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90" y="400042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4538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——Javascript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进行数据获取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90" y="4861779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2694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页面属性控制</a:t>
            </a:r>
          </a:p>
        </p:txBody>
      </p:sp>
    </p:spTree>
    <p:extLst>
      <p:ext uri="{BB962C8B-B14F-4D97-AF65-F5344CB8AC3E}">
        <p14:creationId xmlns:p14="http://schemas.microsoft.com/office/powerpoint/2010/main" val="41384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53" y="1394015"/>
            <a:ext cx="7421003" cy="4452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75713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后台部署模型和用户数据，响应前端请求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89" y="2270374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Flask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51927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</a:t>
            </a:r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框架，响应前端请求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89" y="314364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Keras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30027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模型部署、测试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89" y="400042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OpenCV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33105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图片裁切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kumimoji="1" lang="zh-CN" altLang="en-US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归一化</a:t>
            </a:r>
            <a:endParaRPr kumimoji="1" lang="zh-CN" altLang="en-US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89" y="4861779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Pillow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54649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海报生成（文字打印、图片裁切）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EAF9E-DC45-904A-9927-D7C40FE6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056" y="1195320"/>
            <a:ext cx="7407088" cy="5488842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3903DD28-E39C-7340-9CA4-7D3AEDEA1DBE}"/>
              </a:ext>
            </a:extLst>
          </p:cNvPr>
          <p:cNvSpPr txBox="1"/>
          <p:nvPr/>
        </p:nvSpPr>
        <p:spPr>
          <a:xfrm>
            <a:off x="6000574" y="436707"/>
            <a:ext cx="247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多层感知机</a:t>
            </a:r>
          </a:p>
        </p:txBody>
      </p:sp>
    </p:spTree>
    <p:extLst>
      <p:ext uri="{BB962C8B-B14F-4D97-AF65-F5344CB8AC3E}">
        <p14:creationId xmlns:p14="http://schemas.microsoft.com/office/powerpoint/2010/main" val="11463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D1BBE-B429-804A-8B9B-8C80E6606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25" y="2615538"/>
            <a:ext cx="9509523" cy="3215341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4414CB76-D8AD-FA45-A545-21DF8C04B96F}"/>
              </a:ext>
            </a:extLst>
          </p:cNvPr>
          <p:cNvSpPr txBox="1"/>
          <p:nvPr/>
        </p:nvSpPr>
        <p:spPr>
          <a:xfrm>
            <a:off x="3184613" y="1648690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41303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B16F90E-9655-D745-B9BB-5BCDF9C9C0D5}"/>
              </a:ext>
            </a:extLst>
          </p:cNvPr>
          <p:cNvSpPr txBox="1"/>
          <p:nvPr/>
        </p:nvSpPr>
        <p:spPr>
          <a:xfrm>
            <a:off x="3184613" y="1648690"/>
            <a:ext cx="441018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 网络结构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2E8FC2-C731-1546-9C1F-9091D2434E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1919" y="2770094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419351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34102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0574340"/>
                    </a:ext>
                  </a:extLst>
                </a:gridCol>
              </a:tblGrid>
              <a:tr h="18496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16x16@128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0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5x5@256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4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9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4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6B07F5EC-FFC7-3847-B23E-869BA04F0D59}"/>
              </a:ext>
            </a:extLst>
          </p:cNvPr>
          <p:cNvSpPr txBox="1"/>
          <p:nvPr/>
        </p:nvSpPr>
        <p:spPr>
          <a:xfrm>
            <a:off x="5497507" y="471750"/>
            <a:ext cx="37780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预训练模型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VGG19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DDC6-EB2C-3C48-833D-4F671C2C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97" y="1648690"/>
            <a:ext cx="7007620" cy="411511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003075-7167-FE42-B58E-6330B1D5C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46317" y="1767221"/>
          <a:ext cx="2100682" cy="387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682">
                  <a:extLst>
                    <a:ext uri="{9D8B030D-6E8A-4147-A177-3AD203B41FA5}">
                      <a16:colId xmlns:a16="http://schemas.microsoft.com/office/drawing/2014/main" val="1283490944"/>
                    </a:ext>
                  </a:extLst>
                </a:gridCol>
              </a:tblGrid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VGG19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13561"/>
                  </a:ext>
                </a:extLst>
              </a:tr>
              <a:tr h="1047589">
                <a:tc>
                  <a:txBody>
                    <a:bodyPr/>
                    <a:lstStyle/>
                    <a:p>
                      <a:r>
                        <a:rPr lang="en-US" altLang="zh-CN" dirty="0"/>
                        <a:t>Global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AveragePooling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72272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30691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A1574AB-510A-AB4B-B572-6D4546032458}"/>
              </a:ext>
            </a:extLst>
          </p:cNvPr>
          <p:cNvSpPr txBox="1"/>
          <p:nvPr/>
        </p:nvSpPr>
        <p:spPr>
          <a:xfrm>
            <a:off x="5497507" y="471750"/>
            <a:ext cx="37407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K-Fold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Validation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0242-110C-1A43-9154-A4FBB352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173" y="1825656"/>
            <a:ext cx="7717325" cy="38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45CB9D-DE53-DC43-AD8C-F99238E0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21" y="1446679"/>
            <a:ext cx="5057074" cy="49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mtClean="0"/>
              <a:t>0</a:t>
            </a:r>
            <a:r>
              <a:rPr kumimoji="1" lang="en-US" altLang="zh-CN"/>
              <a:t>1</a:t>
            </a:r>
            <a:r>
              <a:rPr kumimoji="1" lang="zh-CN" altLang="en-US" smtClean="0"/>
              <a:t> 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>
                <a:latin typeface="Microsoft YaHei" charset="0"/>
                <a:ea typeface="Microsoft YaHei" charset="0"/>
              </a:rPr>
              <a:t>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要做什么？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924981" y="5844414"/>
            <a:ext cx="3370564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0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：人工导游</a:t>
            </a:r>
            <a:r>
              <a:rPr kumimoji="1" lang="en-US" altLang="zh-CN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/</a:t>
            </a:r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endParaRPr kumimoji="1" lang="en-US" altLang="zh-CN" sz="20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7742509" y="5846010"/>
            <a:ext cx="3703936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</a:t>
            </a:r>
            <a:r>
              <a:rPr kumimoji="1" lang="zh-CN" altLang="en-US" sz="2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：无导游：迷路在清华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26" name="Picture 2" descr="Image result for å¯¼æ¸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73" y="1375238"/>
            <a:ext cx="2323438" cy="4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0AFB8-776C-C34E-A007-0BC211A53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0" t="2839" r="817"/>
          <a:stretch/>
        </p:blipFill>
        <p:spPr>
          <a:xfrm>
            <a:off x="4522011" y="1374890"/>
            <a:ext cx="2380447" cy="42499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522" y="1375238"/>
            <a:ext cx="4282551" cy="42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8DD8B-BBD0-884E-9F51-9DF3348C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39" y="491913"/>
            <a:ext cx="3330387" cy="5920688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13974"/>
            <a:ext cx="54024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数据规模：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1805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个标记数据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2303455" y="2632856"/>
            <a:ext cx="58096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数据大小：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(RGB)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3643752"/>
            <a:ext cx="24897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建筑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数量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4669898"/>
            <a:ext cx="58998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采集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方式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：环绕螺旋式拍摄视</a:t>
            </a:r>
            <a:r>
              <a:rPr kumimoji="1" lang="en-US" altLang="zh-CN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			  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频，进行截图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5746140" y="49191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数据预处理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3644864" y="20307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数据归一化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3644864" y="3293119"/>
            <a:ext cx="2900153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图片大小缩放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224x224x3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48x32x3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810F-50DB-1541-9118-0C4E692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2" y="756697"/>
            <a:ext cx="3115235" cy="55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87319175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458781" y="2477799"/>
            <a:ext cx="3027639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从所有数据中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划分出</a:t>
            </a:r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2</a:t>
            </a:r>
            <a:r>
              <a:rPr lang="en-US" altLang="zh-Han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0%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作为测试集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8995" y="2797587"/>
            <a:ext cx="18442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98</a:t>
            </a:r>
            <a:r>
              <a:rPr kumimoji="1" lang="en-US" altLang="zh-CN" sz="3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3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0587" y="337806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</a:t>
            </a:r>
            <a:r>
              <a:rPr lang="zh-CN" altLang="en-US" sz="40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指标</a:t>
            </a:r>
            <a:r>
              <a:rPr lang="en-US" altLang="zh-CN" sz="40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1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4225734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578453359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529123" y="2208087"/>
            <a:ext cx="29699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手机随机拍摄</a:t>
            </a:r>
            <a:r>
              <a:rPr lang="en-US" altLang="zh-CN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</a:t>
            </a:r>
            <a:r>
              <a:rPr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张照片（拍摄日期、路线与数据采集时不同，其中包括</a:t>
            </a:r>
            <a:r>
              <a:rPr lang="en-US" altLang="zh-CN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5</a:t>
            </a:r>
            <a:r>
              <a:rPr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张无建筑的情况）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7580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19.5</a:t>
            </a:r>
            <a:r>
              <a:rPr kumimoji="1" lang="en-US" altLang="zh-CN" b="1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4195" y="2905587"/>
            <a:ext cx="239500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80.5</a:t>
            </a:r>
            <a:r>
              <a:rPr kumimoji="1" lang="en-US" altLang="zh-CN" sz="2400" b="1" smtClean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3458" y="1796258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5012" y="3228366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</a:t>
            </a:r>
            <a:r>
              <a:rPr lang="zh-CN" altLang="en-US" sz="40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指标</a:t>
            </a:r>
            <a:r>
              <a:rPr lang="en-US" altLang="zh-CN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2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77594" y="4996918"/>
            <a:ext cx="417702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后期可能需要更精细、更完善的数据收集方式：如使用无人机进行</a:t>
            </a:r>
            <a:r>
              <a:rPr lang="en-US" altLang="zh-CN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360°</a:t>
            </a:r>
            <a:r>
              <a:rPr lang="zh-CN" altLang="en-US" sz="2400" b="1" smtClean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拍摄等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819051"/>
            <a:ext cx="9259746" cy="3662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：模型测试</a:t>
            </a:r>
            <a:endParaRPr kumimoji="1" lang="en-US" altLang="zh-CN" sz="32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在实际随机拍摄的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36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张图片中，准确率达到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80%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上线后，平均单次预测时间不超过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0.5s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对于用户输入的任何图片，能给出输出（如不存在可识别建筑则返回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unknown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611365"/>
            <a:ext cx="9259746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：后台测试</a:t>
            </a:r>
            <a:endParaRPr kumimoji="1" lang="en-US" altLang="zh-CN" sz="32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对于用户输入的任何图片，能返回响应（如不存在可识别建筑则返回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unknown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en-US" altLang="zh-CN" sz="28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每个用户平均单次响应时间不超过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在多个用户（已测试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个用户的情形）交错进行图片上传、图片识别、图片分享等操作时，能正确返回每个用户的数据</a:t>
            </a:r>
            <a:endParaRPr kumimoji="1" lang="zh-CN" altLang="en-US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287921"/>
            <a:ext cx="9259746" cy="4955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32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：整体流程测试</a:t>
            </a:r>
            <a:endParaRPr kumimoji="1" lang="en-US" altLang="zh-CN" sz="32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上传图片，获取识别结果，然后点击分享保存图片</a:t>
            </a:r>
            <a:endParaRPr kumimoji="1" lang="en-US" altLang="zh-CN" sz="28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于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稍后上传图片，获取识别结果，连续点击分享界面的刷新功能</a:t>
            </a:r>
            <a:endParaRPr kumimoji="1" lang="en-US" altLang="zh-CN" sz="28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同时在首页搜索导航功能，获取路径规划</a:t>
            </a:r>
            <a:endParaRPr kumimoji="1" lang="en-US" altLang="zh-CN" sz="2800" b="1" smtClean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如此连续随机测试</a:t>
            </a:r>
            <a:r>
              <a:rPr kumimoji="1" lang="en-US" altLang="zh-CN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1h</a:t>
            </a:r>
            <a:r>
              <a:rPr kumimoji="1" lang="zh-CN" altLang="en-US" sz="2800" b="1" smtClean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，所有用户交互正常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mtClean="0"/>
              <a:t>0</a:t>
            </a:r>
            <a:r>
              <a:rPr kumimoji="1" lang="en-US" altLang="zh-CN"/>
              <a:t>1</a:t>
            </a:r>
            <a:r>
              <a:rPr kumimoji="1" lang="zh-CN" altLang="en-US" smtClean="0"/>
              <a:t> 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>
                <a:latin typeface="Microsoft YaHei" charset="0"/>
                <a:ea typeface="Microsoft YaHei" charset="0"/>
              </a:rPr>
              <a:t>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583195"/>
            <a:ext cx="9590892" cy="42634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自身诉求：</a:t>
            </a:r>
            <a:endParaRPr kumimoji="1" lang="en-US" altLang="zh-CN" sz="2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更多的自主空间（人工导游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吵、二维码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挤）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不影响观景体验（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人工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游客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拥挤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二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维码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不美观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……</a:t>
            </a:r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与此同时：</a:t>
            </a:r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兼顾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导航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讲解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功能（直接告诉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我“面前这个建筑物是什么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”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，而不必查半天地图）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mtClean="0"/>
              <a:t>0</a:t>
            </a:r>
            <a:r>
              <a:rPr kumimoji="1" lang="en-US" altLang="zh-CN"/>
              <a:t>1</a:t>
            </a:r>
            <a:r>
              <a:rPr kumimoji="1" lang="zh-CN" altLang="en-US" smtClean="0"/>
              <a:t> 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>
                <a:latin typeface="Microsoft YaHei" charset="0"/>
                <a:ea typeface="Microsoft YaHei" charset="0"/>
              </a:rPr>
              <a:t>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388046"/>
            <a:ext cx="9590892" cy="493381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产品设计：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基本功能：用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手机拍一张照片，直接返回识别结果和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讲解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内容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</a:t>
            </a:r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可以满足自主性、观景体验、导航讲解等用户需求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提供了一种更方便的交互方式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用户调研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调研方式：调查问卷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调研对象：清华大学各专业本科生，共回收有效答卷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46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份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问卷主题：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</a:t>
            </a: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现有导游方式的评价</a:t>
            </a: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</a:t>
            </a:r>
            <a:r>
              <a:rPr kumimoji="1" lang="zh-CN" altLang="en-US" sz="2000" b="1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痛点</a:t>
            </a:r>
            <a:endParaRPr kumimoji="1" lang="en-US" altLang="zh-CN" sz="2000" b="1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</a:t>
            </a: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如</a:t>
            </a:r>
            <a:r>
              <a:rPr kumimoji="1" lang="zh-CN" altLang="en-US" sz="2000" b="1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清华园）</a:t>
            </a: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迷路原因分析</a:t>
            </a:r>
            <a:endParaRPr kumimoji="1" lang="en-US" altLang="zh-CN" sz="20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51201" y="1207747"/>
            <a:ext cx="9590892" cy="26247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</a:t>
            </a: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痛点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7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“当你出去旅行时，你是否希望跟随导游（理由是）</a:t>
            </a: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r>
              <a:rPr kumimoji="1" lang="zh-CN" altLang="en-US" sz="18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kumimoji="1" lang="en-US" altLang="zh-CN" sz="1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“现在很多景区都采用了二维码自助导游的方式，你是否认可这种方式（理由是）？”</a:t>
            </a:r>
          </a:p>
          <a:p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525" y="2147530"/>
            <a:ext cx="9945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endParaRPr kumimoji="1" lang="zh-CN" altLang="en-US" sz="2000" b="1">
              <a:blipFill>
                <a:blip r:embed="rId3"/>
                <a:stretch>
                  <a:fillRect/>
                </a:stretch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9455527"/>
              </p:ext>
            </p:extLst>
          </p:nvPr>
        </p:nvGraphicFramePr>
        <p:xfrm>
          <a:off x="1613593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398455926"/>
              </p:ext>
            </p:extLst>
          </p:nvPr>
        </p:nvGraphicFramePr>
        <p:xfrm>
          <a:off x="5905536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标注 11"/>
          <p:cNvSpPr/>
          <p:nvPr/>
        </p:nvSpPr>
        <p:spPr>
          <a:xfrm>
            <a:off x="1833961" y="2313027"/>
            <a:ext cx="2076808" cy="2438450"/>
          </a:xfrm>
          <a:prstGeom prst="wedgeRectCallout">
            <a:avLst>
              <a:gd name="adj1" fmla="val -10787"/>
              <a:gd name="adj2" fmla="val 85579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不够自由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被打扰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诱导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4551657" y="2301181"/>
            <a:ext cx="2330951" cy="2450296"/>
          </a:xfrm>
          <a:prstGeom prst="wedgeRectCallout">
            <a:avLst>
              <a:gd name="adj1" fmla="val -28989"/>
              <a:gd name="adj2" fmla="val 68020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AutoNum type="alphaUcPeriod"/>
            </a:pP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了解知识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省心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7249649" y="918227"/>
            <a:ext cx="2131407" cy="2412917"/>
          </a:xfrm>
          <a:prstGeom prst="wedgeRectCallout">
            <a:avLst>
              <a:gd name="adj1" fmla="val -1458"/>
              <a:gd name="adj2" fmla="val 81574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码拥挤麻烦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无法实时讲解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9548834" y="935586"/>
            <a:ext cx="2293259" cy="2395558"/>
          </a:xfrm>
          <a:prstGeom prst="wedgeRectCallout">
            <a:avLst>
              <a:gd name="adj1" fmla="val -43806"/>
              <a:gd name="adj2" fmla="val 109905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码导游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打扰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723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</a:t>
            </a:r>
            <a:r>
              <a:rPr kumimoji="1" lang="zh-CN" altLang="en-US" smtClean="0">
                <a:latin typeface="Microsoft YaHei" charset="0"/>
                <a:ea typeface="Microsoft YaHei" charset="0"/>
              </a:rPr>
              <a:t>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、</a:t>
            </a:r>
            <a:r>
              <a:rPr kumimoji="1" lang="zh-CN" altLang="en-US" sz="260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预期</a:t>
            </a:r>
            <a:endParaRPr kumimoji="1" lang="en-US" altLang="zh-CN" sz="260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“假如可以通过手机对景区建筑拍照，直接获得讲解信息，那在以下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种导游方式中，你倾向于哪一种（理由是）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？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”</a:t>
            </a:r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 </a:t>
            </a:r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r>
              <a:rPr kumimoji="1" lang="en-US" altLang="zh-CN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C. </a:t>
            </a:r>
            <a:r>
              <a:rPr kumimoji="1" lang="zh-CN" altLang="en-US" sz="1600" b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手机拍照</a:t>
            </a:r>
            <a:endParaRPr kumimoji="1" lang="en-US" altLang="zh-CN" sz="1600" b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361558739"/>
              </p:ext>
            </p:extLst>
          </p:nvPr>
        </p:nvGraphicFramePr>
        <p:xfrm>
          <a:off x="3756309" y="3232178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9267608" y="1397160"/>
            <a:ext cx="2098415" cy="1894223"/>
          </a:xfrm>
          <a:prstGeom prst="wedgeRectCallout">
            <a:avLst>
              <a:gd name="adj1" fmla="val -114639"/>
              <a:gd name="adj2" fmla="val 48559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较好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1" name="矩形标注 10"/>
          <p:cNvSpPr/>
          <p:nvPr/>
        </p:nvSpPr>
        <p:spPr>
          <a:xfrm>
            <a:off x="1884840" y="3348414"/>
            <a:ext cx="2292455" cy="2964245"/>
          </a:xfrm>
          <a:prstGeom prst="wedgeRectCallout">
            <a:avLst>
              <a:gd name="adj1" fmla="val 104180"/>
              <a:gd name="adj2" fmla="val -1937"/>
            </a:avLst>
          </a:prstGeom>
          <a:solidFill>
            <a:schemeClr val="accent4">
              <a:lumMod val="20000"/>
              <a:lumOff val="8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手机拍照</a:t>
            </a: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操作简单，顺便拍照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好看有趣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更加方便自主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影响景区外观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9776135" y="4455414"/>
            <a:ext cx="2098415" cy="1894223"/>
          </a:xfrm>
          <a:prstGeom prst="wedgeRectCallout">
            <a:avLst>
              <a:gd name="adj1" fmla="val -139719"/>
              <a:gd name="adj2" fmla="val -36874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zh-CN" altLang="en-US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导游</a:t>
            </a:r>
            <a:endParaRPr lang="en-US" altLang="zh-CN" b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12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1644</TotalTime>
  <Words>1771</Words>
  <Application>Microsoft Office PowerPoint</Application>
  <PresentationFormat>宽屏</PresentationFormat>
  <Paragraphs>463</Paragraphs>
  <Slides>47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等线</vt:lpstr>
      <vt:lpstr>宋体</vt:lpstr>
      <vt:lpstr>微软雅黑</vt:lpstr>
      <vt:lpstr>微软雅黑</vt:lpstr>
      <vt:lpstr>微软雅黑 Light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Zhou Paula</cp:lastModifiedBy>
  <cp:revision>456</cp:revision>
  <dcterms:created xsi:type="dcterms:W3CDTF">2015-08-18T02:51:41Z</dcterms:created>
  <dcterms:modified xsi:type="dcterms:W3CDTF">2018-06-03T08:12:25Z</dcterms:modified>
  <cp:category/>
</cp:coreProperties>
</file>